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311" r:id="rId3"/>
    <p:sldId id="312" r:id="rId4"/>
    <p:sldId id="313" r:id="rId5"/>
    <p:sldId id="271" r:id="rId6"/>
    <p:sldId id="315" r:id="rId7"/>
    <p:sldId id="317" r:id="rId8"/>
    <p:sldId id="316" r:id="rId9"/>
  </p:sldIdLst>
  <p:sldSz cx="9144000" cy="5143500" type="screen16x9"/>
  <p:notesSz cx="6858000" cy="9144000"/>
  <p:embeddedFontLst>
    <p:embeddedFont>
      <p:font typeface="Albert Sans" pitchFamily="2" charset="0"/>
      <p:regular r:id="rId11"/>
      <p:bold r:id="rId12"/>
      <p:italic r:id="rId13"/>
      <p:boldItalic r:id="rId14"/>
    </p:embeddedFont>
    <p:embeddedFont>
      <p:font typeface="Alexandria Medium" pitchFamily="2" charset="-78"/>
      <p:regular r:id="rId15"/>
      <p:bold r:id="rId16"/>
    </p:embeddedFont>
    <p:embeddedFont>
      <p:font typeface="Montserrat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2841"/>
    <a:srgbClr val="44BDFD"/>
    <a:srgbClr val="A33BDC"/>
    <a:srgbClr val="98DAFE"/>
    <a:srgbClr val="82D2FE"/>
    <a:srgbClr val="CDF2FF"/>
    <a:srgbClr val="3FB9FD"/>
    <a:srgbClr val="A359DD"/>
    <a:srgbClr val="861CF0"/>
    <a:srgbClr val="0E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D9BDD1-7911-430D-9CFC-B2240CE3BE25}">
  <a:tblStyle styleId="{9BD9BDD1-7911-430D-9CFC-B2240CE3BE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C71C61-C9EE-4330-B84E-A31BCD0080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 autoAdjust="0"/>
    <p:restoredTop sz="96270" autoAdjust="0"/>
  </p:normalViewPr>
  <p:slideViewPr>
    <p:cSldViewPr snapToGrid="0">
      <p:cViewPr varScale="1">
        <p:scale>
          <a:sx n="120" d="100"/>
          <a:sy n="120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91a3b016e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91a3b016e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1a3b016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391a3b016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1a3b016e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391a3b016e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2bee519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2bee519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1a3b016e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391a3b016e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7E898F1E-4212-3EFA-B194-CCB2B662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>
            <a:extLst>
              <a:ext uri="{FF2B5EF4-FFF2-40B4-BE49-F238E27FC236}">
                <a16:creationId xmlns:a16="http://schemas.microsoft.com/office/drawing/2014/main" id="{98FA802E-96B5-9CCD-0045-31702C8CE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>
            <a:extLst>
              <a:ext uri="{FF2B5EF4-FFF2-40B4-BE49-F238E27FC236}">
                <a16:creationId xmlns:a16="http://schemas.microsoft.com/office/drawing/2014/main" id="{59EA1267-336E-AC9A-A854-6F2D7528B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6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1a3b016e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391a3b016e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516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24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6" r:id="rId4"/>
    <p:sldLayoutId id="2147483677" r:id="rId5"/>
    <p:sldLayoutId id="2147483682" r:id="rId6"/>
    <p:sldLayoutId id="214748368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7F1776-13F4-F0FB-1825-E3C47D9F017C}"/>
              </a:ext>
            </a:extLst>
          </p:cNvPr>
          <p:cNvSpPr txBox="1"/>
          <p:nvPr/>
        </p:nvSpPr>
        <p:spPr>
          <a:xfrm>
            <a:off x="740325" y="261414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420" b="1" i="0" dirty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Montserrat" panose="00000500000000000000" pitchFamily="2" charset="-52"/>
              </a:rPr>
              <a:t>MAX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2313668" y="2633197"/>
            <a:ext cx="6610325" cy="197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b="1" dirty="0">
                <a:solidFill>
                  <a:srgbClr val="322841"/>
                </a:solidFill>
                <a:latin typeface="Montserrat" panose="00000500000000000000" pitchFamily="2" charset="-52"/>
              </a:rPr>
              <a:t>MAX в реализации цифровых услуг и сервисов</a:t>
            </a:r>
            <a:endParaRPr sz="4400" b="1" dirty="0">
              <a:solidFill>
                <a:srgbClr val="322841"/>
              </a:solidFill>
              <a:latin typeface="Montserrat" panose="00000500000000000000" pitchFamily="2" charset="-52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389120" y="535000"/>
            <a:ext cx="404328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322841"/>
                </a:solidFill>
                <a:latin typeface="Montserrat" panose="00000500000000000000" pitchFamily="2" charset="-52"/>
              </a:rPr>
              <a:t>Над проектом работала команда </a:t>
            </a:r>
            <a:r>
              <a:rPr lang="en-US" b="1" dirty="0" err="1">
                <a:solidFill>
                  <a:srgbClr val="322841"/>
                </a:solidFill>
                <a:latin typeface="Montserrat" panose="00000500000000000000" pitchFamily="2" charset="-52"/>
              </a:rPr>
              <a:t>MayDay</a:t>
            </a:r>
            <a:endParaRPr b="1" dirty="0">
              <a:solidFill>
                <a:srgbClr val="322841"/>
              </a:solidFill>
              <a:latin typeface="Montserrat" panose="00000500000000000000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AA7EE-EFB8-D52E-BEEE-DA4A0D2E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9" y="2981025"/>
            <a:ext cx="1279644" cy="1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4"/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4"/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4"/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" name="Google Shape;202;p2">
            <a:extLst>
              <a:ext uri="{FF2B5EF4-FFF2-40B4-BE49-F238E27FC236}">
                <a16:creationId xmlns:a16="http://schemas.microsoft.com/office/drawing/2014/main" id="{5F29EF65-0E5E-C4C8-65E6-3E868BBA2C1F}"/>
              </a:ext>
            </a:extLst>
          </p:cNvPr>
          <p:cNvGrpSpPr/>
          <p:nvPr/>
        </p:nvGrpSpPr>
        <p:grpSpPr>
          <a:xfrm>
            <a:off x="8589150" y="1412711"/>
            <a:ext cx="256200" cy="2378567"/>
            <a:chOff x="8510575" y="1107150"/>
            <a:chExt cx="256200" cy="2546100"/>
          </a:xfrm>
        </p:grpSpPr>
        <p:sp>
          <p:nvSpPr>
            <p:cNvPr id="25" name="Google Shape;203;p2">
              <a:extLst>
                <a:ext uri="{FF2B5EF4-FFF2-40B4-BE49-F238E27FC236}">
                  <a16:creationId xmlns:a16="http://schemas.microsoft.com/office/drawing/2014/main" id="{C956B31D-176B-4F64-DE63-71D936426535}"/>
                </a:ext>
              </a:extLst>
            </p:cNvPr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b="0" i="0" u="none" strike="noStrike" cap="none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6" name="Google Shape;204;p2">
              <a:extLst>
                <a:ext uri="{FF2B5EF4-FFF2-40B4-BE49-F238E27FC236}">
                  <a16:creationId xmlns:a16="http://schemas.microsoft.com/office/drawing/2014/main" id="{0A3B1E19-FF49-EE15-A5CD-BC968D979F27}"/>
                </a:ext>
              </a:extLst>
            </p:cNvPr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A33B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" name="Google Shape;211;p2">
            <a:extLst>
              <a:ext uri="{FF2B5EF4-FFF2-40B4-BE49-F238E27FC236}">
                <a16:creationId xmlns:a16="http://schemas.microsoft.com/office/drawing/2014/main" id="{0A18744A-525D-79DD-4081-EB9D4E94F65B}"/>
              </a:ext>
            </a:extLst>
          </p:cNvPr>
          <p:cNvSpPr/>
          <p:nvPr/>
        </p:nvSpPr>
        <p:spPr>
          <a:xfrm>
            <a:off x="298500" y="1296105"/>
            <a:ext cx="2730600" cy="3633900"/>
          </a:xfrm>
          <a:prstGeom prst="roundRect">
            <a:avLst>
              <a:gd name="adj" fmla="val 5341"/>
            </a:avLst>
          </a:prstGeom>
          <a:gradFill>
            <a:gsLst>
              <a:gs pos="0">
                <a:srgbClr val="FCFBFE"/>
              </a:gs>
              <a:gs pos="100000">
                <a:srgbClr val="FCFBFE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" name="Google Shape;212;p2">
            <a:extLst>
              <a:ext uri="{FF2B5EF4-FFF2-40B4-BE49-F238E27FC236}">
                <a16:creationId xmlns:a16="http://schemas.microsoft.com/office/drawing/2014/main" id="{DF895EDE-0904-C37E-04EE-C906AA7B0A77}"/>
              </a:ext>
            </a:extLst>
          </p:cNvPr>
          <p:cNvSpPr/>
          <p:nvPr/>
        </p:nvSpPr>
        <p:spPr>
          <a:xfrm>
            <a:off x="683164" y="1184836"/>
            <a:ext cx="1961100" cy="359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3328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13;p2">
            <a:extLst>
              <a:ext uri="{FF2B5EF4-FFF2-40B4-BE49-F238E27FC236}">
                <a16:creationId xmlns:a16="http://schemas.microsoft.com/office/drawing/2014/main" id="{0344783E-85BE-E957-A4DE-03FFF6F24A09}"/>
              </a:ext>
            </a:extLst>
          </p:cNvPr>
          <p:cNvSpPr/>
          <p:nvPr/>
        </p:nvSpPr>
        <p:spPr>
          <a:xfrm>
            <a:off x="3194100" y="1296105"/>
            <a:ext cx="2730600" cy="3633900"/>
          </a:xfrm>
          <a:prstGeom prst="roundRect">
            <a:avLst>
              <a:gd name="adj" fmla="val 5341"/>
            </a:avLst>
          </a:prstGeom>
          <a:gradFill>
            <a:gsLst>
              <a:gs pos="0">
                <a:srgbClr val="FCFBFE"/>
              </a:gs>
              <a:gs pos="100000">
                <a:srgbClr val="FCFBFE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0" dist="19050" dir="5400000" algn="bl" rotWithShape="0">
              <a:schemeClr val="dk2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" name="Google Shape;214;p2">
            <a:extLst>
              <a:ext uri="{FF2B5EF4-FFF2-40B4-BE49-F238E27FC236}">
                <a16:creationId xmlns:a16="http://schemas.microsoft.com/office/drawing/2014/main" id="{CE6BB50C-0E7E-D6DA-E690-9493C62A297B}"/>
              </a:ext>
            </a:extLst>
          </p:cNvPr>
          <p:cNvSpPr/>
          <p:nvPr/>
        </p:nvSpPr>
        <p:spPr>
          <a:xfrm>
            <a:off x="3578764" y="1184836"/>
            <a:ext cx="1961100" cy="359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3328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215;p2">
            <a:extLst>
              <a:ext uri="{FF2B5EF4-FFF2-40B4-BE49-F238E27FC236}">
                <a16:creationId xmlns:a16="http://schemas.microsoft.com/office/drawing/2014/main" id="{E457CEF3-E836-E2D3-9833-7A3C175CA2B6}"/>
              </a:ext>
            </a:extLst>
          </p:cNvPr>
          <p:cNvSpPr/>
          <p:nvPr/>
        </p:nvSpPr>
        <p:spPr>
          <a:xfrm>
            <a:off x="6089700" y="1296105"/>
            <a:ext cx="2730600" cy="3633900"/>
          </a:xfrm>
          <a:prstGeom prst="roundRect">
            <a:avLst>
              <a:gd name="adj" fmla="val 5341"/>
            </a:avLst>
          </a:prstGeom>
          <a:gradFill>
            <a:gsLst>
              <a:gs pos="0">
                <a:srgbClr val="FCFBFE"/>
              </a:gs>
              <a:gs pos="100000">
                <a:srgbClr val="FCFBFE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" name="Google Shape;216;p2">
            <a:extLst>
              <a:ext uri="{FF2B5EF4-FFF2-40B4-BE49-F238E27FC236}">
                <a16:creationId xmlns:a16="http://schemas.microsoft.com/office/drawing/2014/main" id="{25FFD6B2-EA1F-21C7-2F46-C1D40D8F09CB}"/>
              </a:ext>
            </a:extLst>
          </p:cNvPr>
          <p:cNvSpPr/>
          <p:nvPr/>
        </p:nvSpPr>
        <p:spPr>
          <a:xfrm>
            <a:off x="6474364" y="1184836"/>
            <a:ext cx="1961100" cy="3591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3328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Чат-бот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218;p2">
            <a:extLst>
              <a:ext uri="{FF2B5EF4-FFF2-40B4-BE49-F238E27FC236}">
                <a16:creationId xmlns:a16="http://schemas.microsoft.com/office/drawing/2014/main" id="{65A7724F-C9ED-8AA3-5A31-93BDBE5DDDC5}"/>
              </a:ext>
            </a:extLst>
          </p:cNvPr>
          <p:cNvSpPr/>
          <p:nvPr/>
        </p:nvSpPr>
        <p:spPr>
          <a:xfrm>
            <a:off x="397575" y="1730775"/>
            <a:ext cx="2532300" cy="906000"/>
          </a:xfrm>
          <a:prstGeom prst="roundRect">
            <a:avLst>
              <a:gd name="adj" fmla="val 10599"/>
            </a:avLst>
          </a:prstGeom>
          <a:solidFill>
            <a:schemeClr val="accent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" name="Google Shape;219;p2">
            <a:extLst>
              <a:ext uri="{FF2B5EF4-FFF2-40B4-BE49-F238E27FC236}">
                <a16:creationId xmlns:a16="http://schemas.microsoft.com/office/drawing/2014/main" id="{20A19423-AC36-B04E-EF85-878D9D4F5BB1}"/>
              </a:ext>
            </a:extLst>
          </p:cNvPr>
          <p:cNvSpPr txBox="1"/>
          <p:nvPr/>
        </p:nvSpPr>
        <p:spPr>
          <a:xfrm>
            <a:off x="397575" y="1730775"/>
            <a:ext cx="2532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46%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целевой аудитории* Хотят получать госуслуги в MAX через бота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220;p2">
            <a:extLst>
              <a:ext uri="{FF2B5EF4-FFF2-40B4-BE49-F238E27FC236}">
                <a16:creationId xmlns:a16="http://schemas.microsoft.com/office/drawing/2014/main" id="{F0673262-7DD1-92D6-37ED-0532D929A3D0}"/>
              </a:ext>
            </a:extLst>
          </p:cNvPr>
          <p:cNvSpPr/>
          <p:nvPr/>
        </p:nvSpPr>
        <p:spPr>
          <a:xfrm>
            <a:off x="397575" y="2779525"/>
            <a:ext cx="2532300" cy="2087400"/>
          </a:xfrm>
          <a:prstGeom prst="roundRect">
            <a:avLst>
              <a:gd name="adj" fmla="val 5341"/>
            </a:avLst>
          </a:prstGeom>
          <a:gradFill>
            <a:gsLst>
              <a:gs pos="0">
                <a:srgbClr val="FCFBFE"/>
              </a:gs>
              <a:gs pos="100000">
                <a:srgbClr val="FCFBFE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" name="Google Shape;221;p2">
            <a:extLst>
              <a:ext uri="{FF2B5EF4-FFF2-40B4-BE49-F238E27FC236}">
                <a16:creationId xmlns:a16="http://schemas.microsoft.com/office/drawing/2014/main" id="{3A87BDE5-7680-2226-2E40-9DD8A6423DC0}"/>
              </a:ext>
            </a:extLst>
          </p:cNvPr>
          <p:cNvSpPr txBox="1"/>
          <p:nvPr/>
        </p:nvSpPr>
        <p:spPr>
          <a:xfrm>
            <a:off x="397575" y="2823625"/>
            <a:ext cx="25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Провели ICE скоринг наших гипотез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222;p2" title="углы-round-corners.png">
            <a:extLst>
              <a:ext uri="{FF2B5EF4-FFF2-40B4-BE49-F238E27FC236}">
                <a16:creationId xmlns:a16="http://schemas.microsoft.com/office/drawing/2014/main" id="{B5E10831-82CA-6D0C-882F-F5653B2058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25" y="3320542"/>
            <a:ext cx="2349599" cy="148780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23;p2">
            <a:extLst>
              <a:ext uri="{FF2B5EF4-FFF2-40B4-BE49-F238E27FC236}">
                <a16:creationId xmlns:a16="http://schemas.microsoft.com/office/drawing/2014/main" id="{2562ABFA-995A-CABC-1222-645E8A6E1F80}"/>
              </a:ext>
            </a:extLst>
          </p:cNvPr>
          <p:cNvSpPr/>
          <p:nvPr/>
        </p:nvSpPr>
        <p:spPr>
          <a:xfrm>
            <a:off x="3293175" y="1730775"/>
            <a:ext cx="2532300" cy="906000"/>
          </a:xfrm>
          <a:prstGeom prst="roundRect">
            <a:avLst>
              <a:gd name="adj" fmla="val 10599"/>
            </a:avLst>
          </a:prstGeom>
          <a:solidFill>
            <a:schemeClr val="accent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" name="Google Shape;224;p2">
            <a:extLst>
              <a:ext uri="{FF2B5EF4-FFF2-40B4-BE49-F238E27FC236}">
                <a16:creationId xmlns:a16="http://schemas.microsoft.com/office/drawing/2014/main" id="{F049B81F-DE69-6419-FD87-121D60D0AD0C}"/>
              </a:ext>
            </a:extLst>
          </p:cNvPr>
          <p:cNvSpPr txBox="1"/>
          <p:nvPr/>
        </p:nvSpPr>
        <p:spPr>
          <a:xfrm>
            <a:off x="3293175" y="1730775"/>
            <a:ext cx="2532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87%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процентов точности при распознавании запроса пользователя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225;p2" title="llm стек-round-corners (2).png">
            <a:extLst>
              <a:ext uri="{FF2B5EF4-FFF2-40B4-BE49-F238E27FC236}">
                <a16:creationId xmlns:a16="http://schemas.microsoft.com/office/drawing/2014/main" id="{A6DCFB48-DBC5-A2B7-96CC-51AA9E9882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250" y="3735393"/>
            <a:ext cx="2532301" cy="99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26;p2" title="углы3-round-corners.png">
            <a:extLst>
              <a:ext uri="{FF2B5EF4-FFF2-40B4-BE49-F238E27FC236}">
                <a16:creationId xmlns:a16="http://schemas.microsoft.com/office/drawing/2014/main" id="{50A91150-89C9-8754-BAE5-77C90B218A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3250" y="3177949"/>
            <a:ext cx="2532300" cy="3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27;p2" title="угглы412-11 at 20.36.59-round-corners.png">
            <a:extLst>
              <a:ext uri="{FF2B5EF4-FFF2-40B4-BE49-F238E27FC236}">
                <a16:creationId xmlns:a16="http://schemas.microsoft.com/office/drawing/2014/main" id="{AF41C08F-2244-3710-70B6-554ADBD21A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8350" y="1708875"/>
            <a:ext cx="2633300" cy="16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9;p2">
            <a:extLst>
              <a:ext uri="{FF2B5EF4-FFF2-40B4-BE49-F238E27FC236}">
                <a16:creationId xmlns:a16="http://schemas.microsoft.com/office/drawing/2014/main" id="{1CFB5AB7-F166-B878-3969-FBB6AF1BF356}"/>
              </a:ext>
            </a:extLst>
          </p:cNvPr>
          <p:cNvSpPr txBox="1"/>
          <p:nvPr/>
        </p:nvSpPr>
        <p:spPr>
          <a:xfrm>
            <a:off x="3951175" y="2661063"/>
            <a:ext cx="12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Логика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30;p2">
            <a:extLst>
              <a:ext uri="{FF2B5EF4-FFF2-40B4-BE49-F238E27FC236}">
                <a16:creationId xmlns:a16="http://schemas.microsoft.com/office/drawing/2014/main" id="{24E732D7-ECBB-75F2-6155-26013A410D62}"/>
              </a:ext>
            </a:extLst>
          </p:cNvPr>
          <p:cNvSpPr txBox="1"/>
          <p:nvPr/>
        </p:nvSpPr>
        <p:spPr>
          <a:xfrm>
            <a:off x="4085407" y="4866925"/>
            <a:ext cx="552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*исследование в сервисе Яндекс.Взгляд проведенное командой MayDay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6886A-6790-3633-3236-77DD2C35E01B}"/>
              </a:ext>
            </a:extLst>
          </p:cNvPr>
          <p:cNvSpPr txBox="1"/>
          <p:nvPr/>
        </p:nvSpPr>
        <p:spPr>
          <a:xfrm>
            <a:off x="298500" y="458776"/>
            <a:ext cx="8521800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предлагаем единый LLM-чат-бот на платформе MAX, который принимает свободный текст гражданина и сам определяет нужный сценарий взаимодействия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645CBD-B1F4-6EED-42B2-72F3BC8EF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989" y="3386802"/>
            <a:ext cx="1443166" cy="14431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5"/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5"/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65"/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65"/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6" name="Google Shape;446;p65"/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447" name="Google Shape;447;p65"/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48" name="Google Shape;448;p65"/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A33B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F0DC748-E84D-F63C-E88C-D58AE87F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40" y="833836"/>
            <a:ext cx="843570" cy="8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340E13-4A75-82F0-8839-65B879874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652" y="2082353"/>
            <a:ext cx="585960" cy="58596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D80880-A989-A0AC-9CDC-0452E3E42AEC}"/>
              </a:ext>
            </a:extLst>
          </p:cNvPr>
          <p:cNvCxnSpPr>
            <a:cxnSpLocks/>
          </p:cNvCxnSpPr>
          <p:nvPr/>
        </p:nvCxnSpPr>
        <p:spPr>
          <a:xfrm>
            <a:off x="580575" y="1914648"/>
            <a:ext cx="7434285" cy="0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F147E48-652B-56FD-7F88-17704F10271D}"/>
              </a:ext>
            </a:extLst>
          </p:cNvPr>
          <p:cNvCxnSpPr>
            <a:cxnSpLocks/>
          </p:cNvCxnSpPr>
          <p:nvPr/>
        </p:nvCxnSpPr>
        <p:spPr>
          <a:xfrm>
            <a:off x="580574" y="2813808"/>
            <a:ext cx="7434285" cy="0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1FAB8A-38BE-F8EC-5473-79C8267B9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7340" y="2082354"/>
            <a:ext cx="585960" cy="5859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245733-2827-40F7-FD3F-8A3AA84DA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0028" y="2117002"/>
            <a:ext cx="516662" cy="516662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2037F3E-0806-6F41-851C-D5C32FED7F96}"/>
              </a:ext>
            </a:extLst>
          </p:cNvPr>
          <p:cNvCxnSpPr>
            <a:cxnSpLocks/>
          </p:cNvCxnSpPr>
          <p:nvPr/>
        </p:nvCxnSpPr>
        <p:spPr>
          <a:xfrm>
            <a:off x="580574" y="2813808"/>
            <a:ext cx="0" cy="1801884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367DD65-5FD4-D644-847C-3EFC5FA81344}"/>
              </a:ext>
            </a:extLst>
          </p:cNvPr>
          <p:cNvCxnSpPr>
            <a:cxnSpLocks/>
          </p:cNvCxnSpPr>
          <p:nvPr/>
        </p:nvCxnSpPr>
        <p:spPr>
          <a:xfrm>
            <a:off x="3074257" y="2813808"/>
            <a:ext cx="0" cy="1801884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1AE0CC7-F696-7E44-5C13-036EBBB15E3A}"/>
              </a:ext>
            </a:extLst>
          </p:cNvPr>
          <p:cNvCxnSpPr>
            <a:cxnSpLocks/>
          </p:cNvCxnSpPr>
          <p:nvPr/>
        </p:nvCxnSpPr>
        <p:spPr>
          <a:xfrm>
            <a:off x="5693594" y="2813808"/>
            <a:ext cx="0" cy="1801884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43;p65">
            <a:extLst>
              <a:ext uri="{FF2B5EF4-FFF2-40B4-BE49-F238E27FC236}">
                <a16:creationId xmlns:a16="http://schemas.microsoft.com/office/drawing/2014/main" id="{58985BF4-2C8E-35DC-F0E6-5EE33325EAD5}"/>
              </a:ext>
            </a:extLst>
          </p:cNvPr>
          <p:cNvSpPr txBox="1"/>
          <p:nvPr/>
        </p:nvSpPr>
        <p:spPr>
          <a:xfrm>
            <a:off x="743539" y="3025827"/>
            <a:ext cx="1739775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Оплата штрафа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443;p65">
            <a:extLst>
              <a:ext uri="{FF2B5EF4-FFF2-40B4-BE49-F238E27FC236}">
                <a16:creationId xmlns:a16="http://schemas.microsoft.com/office/drawing/2014/main" id="{94188B2E-3FD8-7513-006F-8EF073E6E63D}"/>
              </a:ext>
            </a:extLst>
          </p:cNvPr>
          <p:cNvSpPr txBox="1"/>
          <p:nvPr/>
        </p:nvSpPr>
        <p:spPr>
          <a:xfrm>
            <a:off x="743539" y="3400395"/>
            <a:ext cx="191125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 страховки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443;p65">
            <a:extLst>
              <a:ext uri="{FF2B5EF4-FFF2-40B4-BE49-F238E27FC236}">
                <a16:creationId xmlns:a16="http://schemas.microsoft.com/office/drawing/2014/main" id="{45CC7D69-C2C9-50F6-DD94-4E49E4FFC38A}"/>
              </a:ext>
            </a:extLst>
          </p:cNvPr>
          <p:cNvSpPr txBox="1"/>
          <p:nvPr/>
        </p:nvSpPr>
        <p:spPr>
          <a:xfrm>
            <a:off x="740650" y="3889987"/>
            <a:ext cx="200111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Оплата платных дорог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716FB51-97BE-70C7-3284-FC5C86784E1E}"/>
              </a:ext>
            </a:extLst>
          </p:cNvPr>
          <p:cNvCxnSpPr>
            <a:cxnSpLocks/>
          </p:cNvCxnSpPr>
          <p:nvPr/>
        </p:nvCxnSpPr>
        <p:spPr>
          <a:xfrm>
            <a:off x="591140" y="3203174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24618C4-35D4-5618-6711-1B9B3F963030}"/>
              </a:ext>
            </a:extLst>
          </p:cNvPr>
          <p:cNvCxnSpPr>
            <a:cxnSpLocks/>
          </p:cNvCxnSpPr>
          <p:nvPr/>
        </p:nvCxnSpPr>
        <p:spPr>
          <a:xfrm>
            <a:off x="582133" y="3692766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A926B68-F55C-B95E-D061-CF24DF152B70}"/>
              </a:ext>
            </a:extLst>
          </p:cNvPr>
          <p:cNvCxnSpPr>
            <a:cxnSpLocks/>
          </p:cNvCxnSpPr>
          <p:nvPr/>
        </p:nvCxnSpPr>
        <p:spPr>
          <a:xfrm>
            <a:off x="593863" y="4182358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443;p65">
            <a:extLst>
              <a:ext uri="{FF2B5EF4-FFF2-40B4-BE49-F238E27FC236}">
                <a16:creationId xmlns:a16="http://schemas.microsoft.com/office/drawing/2014/main" id="{CBBBBAC5-3991-5411-9C24-379E7012AD2C}"/>
              </a:ext>
            </a:extLst>
          </p:cNvPr>
          <p:cNvSpPr txBox="1"/>
          <p:nvPr/>
        </p:nvSpPr>
        <p:spPr>
          <a:xfrm>
            <a:off x="3231844" y="3025827"/>
            <a:ext cx="1739775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Подача резюме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443;p65">
            <a:extLst>
              <a:ext uri="{FF2B5EF4-FFF2-40B4-BE49-F238E27FC236}">
                <a16:creationId xmlns:a16="http://schemas.microsoft.com/office/drawing/2014/main" id="{FDAB2EBF-54BB-90BF-F174-B2CE1518ECB9}"/>
              </a:ext>
            </a:extLst>
          </p:cNvPr>
          <p:cNvSpPr txBox="1"/>
          <p:nvPr/>
        </p:nvSpPr>
        <p:spPr>
          <a:xfrm>
            <a:off x="3231844" y="3400395"/>
            <a:ext cx="191125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 справок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443;p65">
            <a:extLst>
              <a:ext uri="{FF2B5EF4-FFF2-40B4-BE49-F238E27FC236}">
                <a16:creationId xmlns:a16="http://schemas.microsoft.com/office/drawing/2014/main" id="{17A42A02-557A-9995-8B9C-3E94573A4EE5}"/>
              </a:ext>
            </a:extLst>
          </p:cNvPr>
          <p:cNvSpPr txBox="1"/>
          <p:nvPr/>
        </p:nvSpPr>
        <p:spPr>
          <a:xfrm>
            <a:off x="3228955" y="3889987"/>
            <a:ext cx="200111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Поступление</a:t>
            </a:r>
          </a:p>
          <a:p>
            <a:r>
              <a:rPr lang="ru-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в ВУЗ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E818DE3-9362-3FF2-3043-A1C2C7B614FD}"/>
              </a:ext>
            </a:extLst>
          </p:cNvPr>
          <p:cNvCxnSpPr>
            <a:cxnSpLocks/>
          </p:cNvCxnSpPr>
          <p:nvPr/>
        </p:nvCxnSpPr>
        <p:spPr>
          <a:xfrm>
            <a:off x="3079445" y="3203174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4908B8B-6DEF-4EBE-9671-3FDAD863A892}"/>
              </a:ext>
            </a:extLst>
          </p:cNvPr>
          <p:cNvCxnSpPr>
            <a:cxnSpLocks/>
          </p:cNvCxnSpPr>
          <p:nvPr/>
        </p:nvCxnSpPr>
        <p:spPr>
          <a:xfrm>
            <a:off x="3070438" y="3692766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974CCD53-AA8B-1C18-A0FB-1B4C9DDB8E04}"/>
              </a:ext>
            </a:extLst>
          </p:cNvPr>
          <p:cNvCxnSpPr>
            <a:cxnSpLocks/>
          </p:cNvCxnSpPr>
          <p:nvPr/>
        </p:nvCxnSpPr>
        <p:spPr>
          <a:xfrm>
            <a:off x="3082168" y="4182358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443;p65">
            <a:extLst>
              <a:ext uri="{FF2B5EF4-FFF2-40B4-BE49-F238E27FC236}">
                <a16:creationId xmlns:a16="http://schemas.microsoft.com/office/drawing/2014/main" id="{D36A459E-845B-D80C-49D7-3D5C4F9E3625}"/>
              </a:ext>
            </a:extLst>
          </p:cNvPr>
          <p:cNvSpPr txBox="1"/>
          <p:nvPr/>
        </p:nvSpPr>
        <p:spPr>
          <a:xfrm>
            <a:off x="5855000" y="3031172"/>
            <a:ext cx="1739775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Вызов врача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443;p65">
            <a:extLst>
              <a:ext uri="{FF2B5EF4-FFF2-40B4-BE49-F238E27FC236}">
                <a16:creationId xmlns:a16="http://schemas.microsoft.com/office/drawing/2014/main" id="{0A49D0AC-A1CC-94E6-E6D3-D3E3723CE749}"/>
              </a:ext>
            </a:extLst>
          </p:cNvPr>
          <p:cNvSpPr txBox="1"/>
          <p:nvPr/>
        </p:nvSpPr>
        <p:spPr>
          <a:xfrm>
            <a:off x="5855000" y="3405740"/>
            <a:ext cx="191125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Запрос на выписку рецепта</a:t>
            </a:r>
            <a:endParaRPr sz="1300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443;p65">
            <a:extLst>
              <a:ext uri="{FF2B5EF4-FFF2-40B4-BE49-F238E27FC236}">
                <a16:creationId xmlns:a16="http://schemas.microsoft.com/office/drawing/2014/main" id="{235A0E89-D870-028B-5E49-F53F95A8FFB3}"/>
              </a:ext>
            </a:extLst>
          </p:cNvPr>
          <p:cNvSpPr txBox="1"/>
          <p:nvPr/>
        </p:nvSpPr>
        <p:spPr>
          <a:xfrm>
            <a:off x="5852111" y="3997671"/>
            <a:ext cx="1533814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3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Запись к врачу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46F29E0-EB4E-A8AF-D0AD-0A3A8E422716}"/>
              </a:ext>
            </a:extLst>
          </p:cNvPr>
          <p:cNvCxnSpPr>
            <a:cxnSpLocks/>
          </p:cNvCxnSpPr>
          <p:nvPr/>
        </p:nvCxnSpPr>
        <p:spPr>
          <a:xfrm>
            <a:off x="5702601" y="3208519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0DE12EA-CBA4-88E7-6C02-952E46EC5074}"/>
              </a:ext>
            </a:extLst>
          </p:cNvPr>
          <p:cNvCxnSpPr>
            <a:cxnSpLocks/>
          </p:cNvCxnSpPr>
          <p:nvPr/>
        </p:nvCxnSpPr>
        <p:spPr>
          <a:xfrm>
            <a:off x="5693594" y="3698111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5EE9B262-D17F-B144-2DEC-25C20F173316}"/>
              </a:ext>
            </a:extLst>
          </p:cNvPr>
          <p:cNvCxnSpPr>
            <a:cxnSpLocks/>
          </p:cNvCxnSpPr>
          <p:nvPr/>
        </p:nvCxnSpPr>
        <p:spPr>
          <a:xfrm>
            <a:off x="5705324" y="4187703"/>
            <a:ext cx="152399" cy="1"/>
          </a:xfrm>
          <a:prstGeom prst="line">
            <a:avLst/>
          </a:prstGeom>
          <a:ln w="38100">
            <a:solidFill>
              <a:srgbClr val="98DA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  <p:bldP spid="29" grpId="0"/>
      <p:bldP spid="30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66"/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66"/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66"/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66"/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66"/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9" name="Google Shape;459;p66"/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460" name="Google Shape;460;p66"/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61" name="Google Shape;461;p66"/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A33B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" name="Рисунок 8" descr="Изображение выглядит как диаграмма, линия, текст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9EC400-45BA-6C43-E76B-B30F40BC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6" y="2803654"/>
            <a:ext cx="8286750" cy="1893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C4D8C-B22D-8DD4-1A8D-57930C7A619A}"/>
              </a:ext>
            </a:extLst>
          </p:cNvPr>
          <p:cNvSpPr txBox="1"/>
          <p:nvPr/>
        </p:nvSpPr>
        <p:spPr>
          <a:xfrm>
            <a:off x="5755655" y="1579299"/>
            <a:ext cx="1841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322841"/>
                </a:solidFill>
                <a:latin typeface="Montserrat" panose="00000500000000000000" pitchFamily="2" charset="-52"/>
              </a:rPr>
              <a:t>Архитектура на </a:t>
            </a:r>
            <a:r>
              <a:rPr lang="en-US" sz="1600" b="1" dirty="0" err="1">
                <a:solidFill>
                  <a:srgbClr val="322841"/>
                </a:solidFill>
                <a:latin typeface="Montserrat" panose="00000500000000000000" pitchFamily="2" charset="-52"/>
              </a:rPr>
              <a:t>LangGraph</a:t>
            </a:r>
            <a:endParaRPr lang="ru-RU" sz="1600" b="1" dirty="0">
              <a:solidFill>
                <a:srgbClr val="32284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82D01-F5FB-C5D1-9B0F-97B8BC6C8EE6}"/>
              </a:ext>
            </a:extLst>
          </p:cNvPr>
          <p:cNvSpPr txBox="1"/>
          <p:nvPr/>
        </p:nvSpPr>
        <p:spPr>
          <a:xfrm>
            <a:off x="3346175" y="1579299"/>
            <a:ext cx="2223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322841"/>
                </a:solidFill>
                <a:latin typeface="Montserrat" panose="00000500000000000000" pitchFamily="2" charset="-52"/>
              </a:rPr>
              <a:t>Модель для диалога: </a:t>
            </a:r>
            <a:r>
              <a:rPr lang="ru-RU" sz="1600" b="1" dirty="0" err="1">
                <a:solidFill>
                  <a:srgbClr val="322841"/>
                </a:solidFill>
                <a:latin typeface="Montserrat" panose="00000500000000000000" pitchFamily="2" charset="-52"/>
              </a:rPr>
              <a:t>Mistral</a:t>
            </a:r>
            <a:r>
              <a:rPr lang="ru-RU" sz="1600" b="1" dirty="0">
                <a:solidFill>
                  <a:srgbClr val="322841"/>
                </a:solidFill>
                <a:latin typeface="Montserrat" panose="00000500000000000000" pitchFamily="2" charset="-52"/>
              </a:rPr>
              <a:t> </a:t>
            </a:r>
            <a:r>
              <a:rPr lang="ru-RU" sz="1600" b="1" dirty="0" err="1">
                <a:solidFill>
                  <a:srgbClr val="322841"/>
                </a:solidFill>
                <a:latin typeface="Montserrat" panose="00000500000000000000" pitchFamily="2" charset="-52"/>
              </a:rPr>
              <a:t>Large</a:t>
            </a:r>
            <a:endParaRPr lang="ru-RU" sz="1600" b="1" dirty="0">
              <a:solidFill>
                <a:srgbClr val="322841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8600B-B9E0-4174-CC98-A1BA520BB07B}"/>
              </a:ext>
            </a:extLst>
          </p:cNvPr>
          <p:cNvSpPr txBox="1"/>
          <p:nvPr/>
        </p:nvSpPr>
        <p:spPr>
          <a:xfrm>
            <a:off x="225004" y="1579298"/>
            <a:ext cx="29347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0" dirty="0">
                <a:solidFill>
                  <a:srgbClr val="322841"/>
                </a:solidFill>
                <a:effectLst/>
                <a:latin typeface="Montserrat" panose="00000500000000000000" pitchFamily="2" charset="-52"/>
              </a:rPr>
              <a:t>Векторный поиск: </a:t>
            </a:r>
            <a:r>
              <a:rPr lang="en-US" sz="1600" b="1" dirty="0">
                <a:solidFill>
                  <a:srgbClr val="322841"/>
                </a:solidFill>
                <a:latin typeface="Montserrat" panose="00000500000000000000" pitchFamily="2" charset="-52"/>
              </a:rPr>
              <a:t>paraphrase-multilingual-MiniLM-L12-v2</a:t>
            </a:r>
            <a:endParaRPr lang="ru-RU" sz="1600" dirty="0">
              <a:solidFill>
                <a:srgbClr val="322841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CE7A729-BC6C-7973-B1C3-6E8E62424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402" y="843918"/>
            <a:ext cx="681991" cy="6819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A1EA20-3BA1-371C-0137-D7CCE24C0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1279" y="855770"/>
            <a:ext cx="658291" cy="6582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07016BB-B2FC-87A8-8D16-0B1D63A73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635937">
            <a:off x="1210975" y="857836"/>
            <a:ext cx="654157" cy="654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4D7918-EC26-5FA4-5AFC-1E17E2E71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88096"/>
              </p:ext>
            </p:extLst>
          </p:nvPr>
        </p:nvGraphicFramePr>
        <p:xfrm>
          <a:off x="307250" y="873443"/>
          <a:ext cx="7903301" cy="3396614"/>
        </p:xfrm>
        <a:graphic>
          <a:graphicData uri="http://schemas.openxmlformats.org/drawingml/2006/table">
            <a:tbl>
              <a:tblPr/>
              <a:tblGrid>
                <a:gridCol w="2623847">
                  <a:extLst>
                    <a:ext uri="{9D8B030D-6E8A-4147-A177-3AD203B41FA5}">
                      <a16:colId xmlns:a16="http://schemas.microsoft.com/office/drawing/2014/main" val="2901238885"/>
                    </a:ext>
                  </a:extLst>
                </a:gridCol>
                <a:gridCol w="2649016">
                  <a:extLst>
                    <a:ext uri="{9D8B030D-6E8A-4147-A177-3AD203B41FA5}">
                      <a16:colId xmlns:a16="http://schemas.microsoft.com/office/drawing/2014/main" val="1171157418"/>
                    </a:ext>
                  </a:extLst>
                </a:gridCol>
                <a:gridCol w="2630438">
                  <a:extLst>
                    <a:ext uri="{9D8B030D-6E8A-4147-A177-3AD203B41FA5}">
                      <a16:colId xmlns:a16="http://schemas.microsoft.com/office/drawing/2014/main" val="324891608"/>
                    </a:ext>
                  </a:extLst>
                </a:gridCol>
              </a:tblGrid>
              <a:tr h="5126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-52"/>
                        </a:rPr>
                        <a:t>Направление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-52"/>
                        </a:rPr>
                        <a:t>Сценарий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-52"/>
                        </a:rPr>
                        <a:t>Что демонстрирует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90593"/>
                  </a:ext>
                </a:extLst>
              </a:tr>
              <a:tr h="8440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Льготы и соцвыплаты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Выбор и подача заявления на льготу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Автозаполнение документов + маршрутизация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174629"/>
                  </a:ext>
                </a:extLst>
              </a:tr>
              <a:tr h="5978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Автомобильные услуги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Просмотр и оплата штрафов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Линейный массовый процесс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385651"/>
                  </a:ext>
                </a:extLst>
              </a:tr>
              <a:tr h="5978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Студенческий профиль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Помощь в выборе ВУЗа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Персонализация для молодёжи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5002"/>
                  </a:ext>
                </a:extLst>
              </a:tr>
              <a:tr h="8440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Студенческий профиль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Поиск и запись на студенческие мероприятия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>
                          <a:latin typeface="Montserrat" panose="00000500000000000000" pitchFamily="2" charset="-52"/>
                        </a:rPr>
                        <a:t>Подбор + сбор данных для регистрации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35353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477247"/>
                  </a:ext>
                </a:extLst>
              </a:tr>
            </a:tbl>
          </a:graphicData>
        </a:graphic>
      </p:graphicFrame>
      <p:sp>
        <p:nvSpPr>
          <p:cNvPr id="7" name="Google Shape;466;p67">
            <a:extLst>
              <a:ext uri="{FF2B5EF4-FFF2-40B4-BE49-F238E27FC236}">
                <a16:creationId xmlns:a16="http://schemas.microsoft.com/office/drawing/2014/main" id="{A1871725-3B69-420A-D2F7-F9390BA3ABD1}"/>
              </a:ext>
            </a:extLst>
          </p:cNvPr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467;p67">
            <a:extLst>
              <a:ext uri="{FF2B5EF4-FFF2-40B4-BE49-F238E27FC236}">
                <a16:creationId xmlns:a16="http://schemas.microsoft.com/office/drawing/2014/main" id="{3332E6AC-2997-F2DE-5615-E911915A36CE}"/>
              </a:ext>
            </a:extLst>
          </p:cNvPr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68;p67">
            <a:extLst>
              <a:ext uri="{FF2B5EF4-FFF2-40B4-BE49-F238E27FC236}">
                <a16:creationId xmlns:a16="http://schemas.microsoft.com/office/drawing/2014/main" id="{339F40F5-3A00-193D-8037-698CBE2FD7D2}"/>
              </a:ext>
            </a:extLst>
          </p:cNvPr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69;p67">
            <a:extLst>
              <a:ext uri="{FF2B5EF4-FFF2-40B4-BE49-F238E27FC236}">
                <a16:creationId xmlns:a16="http://schemas.microsoft.com/office/drawing/2014/main" id="{E3D9044B-43D8-98DE-68C9-A61EE7C890F5}"/>
              </a:ext>
            </a:extLst>
          </p:cNvPr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70;p67">
            <a:extLst>
              <a:ext uri="{FF2B5EF4-FFF2-40B4-BE49-F238E27FC236}">
                <a16:creationId xmlns:a16="http://schemas.microsoft.com/office/drawing/2014/main" id="{505BA892-5D17-3FF5-BDDB-E26AAD9F4D12}"/>
              </a:ext>
            </a:extLst>
          </p:cNvPr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71;p67">
            <a:extLst>
              <a:ext uri="{FF2B5EF4-FFF2-40B4-BE49-F238E27FC236}">
                <a16:creationId xmlns:a16="http://schemas.microsoft.com/office/drawing/2014/main" id="{30852D94-67C0-674E-7118-5A6C621FA298}"/>
              </a:ext>
            </a:extLst>
          </p:cNvPr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oogle Shape;472;p67">
            <a:extLst>
              <a:ext uri="{FF2B5EF4-FFF2-40B4-BE49-F238E27FC236}">
                <a16:creationId xmlns:a16="http://schemas.microsoft.com/office/drawing/2014/main" id="{AF21F4DC-0A12-3BB9-0A52-09B9D92494B6}"/>
              </a:ext>
            </a:extLst>
          </p:cNvPr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14" name="Google Shape;473;p67">
              <a:extLst>
                <a:ext uri="{FF2B5EF4-FFF2-40B4-BE49-F238E27FC236}">
                  <a16:creationId xmlns:a16="http://schemas.microsoft.com/office/drawing/2014/main" id="{CA9B6D4A-60CA-EED6-2B21-B20937E55398}"/>
                </a:ext>
              </a:extLst>
            </p:cNvPr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" name="Google Shape;474;p67">
              <a:extLst>
                <a:ext uri="{FF2B5EF4-FFF2-40B4-BE49-F238E27FC236}">
                  <a16:creationId xmlns:a16="http://schemas.microsoft.com/office/drawing/2014/main" id="{C0851B5F-64A0-B2EB-246F-1FB20A55CF41}"/>
                </a:ext>
              </a:extLst>
            </p:cNvPr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A33B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8"/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68"/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68"/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5" name="Google Shape;485;p68"/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486" name="Google Shape;486;p68"/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87" name="Google Shape;487;p68"/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861C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" name="Рисунок 4" descr="Изображение выглядит как текст, снимок экрана, веб-страница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750BD2-B581-439E-D7B3-6136A704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88" y="861364"/>
            <a:ext cx="3511173" cy="324538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D69CE3-26C4-D5E2-390D-63C7D3EC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25" y="861364"/>
            <a:ext cx="4169708" cy="3245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02A9E9B4-251A-6123-5262-2FBB6AE1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79;p68">
            <a:extLst>
              <a:ext uri="{FF2B5EF4-FFF2-40B4-BE49-F238E27FC236}">
                <a16:creationId xmlns:a16="http://schemas.microsoft.com/office/drawing/2014/main" id="{EC22C694-3296-6B91-1BC1-A574D055CE50}"/>
              </a:ext>
            </a:extLst>
          </p:cNvPr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80;p68">
            <a:extLst>
              <a:ext uri="{FF2B5EF4-FFF2-40B4-BE49-F238E27FC236}">
                <a16:creationId xmlns:a16="http://schemas.microsoft.com/office/drawing/2014/main" id="{16C5A17F-5E15-A6AF-AF0E-1E20A420AD69}"/>
              </a:ext>
            </a:extLst>
          </p:cNvPr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481;p68">
            <a:extLst>
              <a:ext uri="{FF2B5EF4-FFF2-40B4-BE49-F238E27FC236}">
                <a16:creationId xmlns:a16="http://schemas.microsoft.com/office/drawing/2014/main" id="{F4CB3BC1-3553-A427-F2FD-D6BCB5A1F869}"/>
              </a:ext>
            </a:extLst>
          </p:cNvPr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482;p68">
            <a:extLst>
              <a:ext uri="{FF2B5EF4-FFF2-40B4-BE49-F238E27FC236}">
                <a16:creationId xmlns:a16="http://schemas.microsoft.com/office/drawing/2014/main" id="{27880977-28B2-2C99-B314-A3753D52075B}"/>
              </a:ext>
            </a:extLst>
          </p:cNvPr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83;p68">
            <a:extLst>
              <a:ext uri="{FF2B5EF4-FFF2-40B4-BE49-F238E27FC236}">
                <a16:creationId xmlns:a16="http://schemas.microsoft.com/office/drawing/2014/main" id="{858EF1B4-F9D0-4DDF-BCBA-CE742373B5C0}"/>
              </a:ext>
            </a:extLst>
          </p:cNvPr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484;p68">
            <a:extLst>
              <a:ext uri="{FF2B5EF4-FFF2-40B4-BE49-F238E27FC236}">
                <a16:creationId xmlns:a16="http://schemas.microsoft.com/office/drawing/2014/main" id="{265957FD-2906-F1B3-050B-209201ECF37E}"/>
              </a:ext>
            </a:extLst>
          </p:cNvPr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oogle Shape;485;p68">
            <a:extLst>
              <a:ext uri="{FF2B5EF4-FFF2-40B4-BE49-F238E27FC236}">
                <a16:creationId xmlns:a16="http://schemas.microsoft.com/office/drawing/2014/main" id="{8BD33831-E16B-B97A-A2EA-CC2E71D486C8}"/>
              </a:ext>
            </a:extLst>
          </p:cNvPr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15" name="Google Shape;486;p68">
              <a:extLst>
                <a:ext uri="{FF2B5EF4-FFF2-40B4-BE49-F238E27FC236}">
                  <a16:creationId xmlns:a16="http://schemas.microsoft.com/office/drawing/2014/main" id="{8C7C268E-AC47-DFE0-724C-29818153D49B}"/>
                </a:ext>
              </a:extLst>
            </p:cNvPr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487;p68">
              <a:extLst>
                <a:ext uri="{FF2B5EF4-FFF2-40B4-BE49-F238E27FC236}">
                  <a16:creationId xmlns:a16="http://schemas.microsoft.com/office/drawing/2014/main" id="{970AF24F-B6D3-F172-7A68-D059D5AF92A7}"/>
                </a:ext>
              </a:extLst>
            </p:cNvPr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861CF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" name="Рисунок 16" descr="Изображение выглядит как шаблон, прямоугольный, Симметрия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986F64-F22F-4791-D831-C7631942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8" t="5246" r="5294" b="4906"/>
          <a:stretch>
            <a:fillRect/>
          </a:stretch>
        </p:blipFill>
        <p:spPr>
          <a:xfrm>
            <a:off x="2374871" y="822884"/>
            <a:ext cx="3491107" cy="34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8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/>
        </p:nvSpPr>
        <p:spPr>
          <a:xfrm>
            <a:off x="219925" y="81026"/>
            <a:ext cx="2349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2257125" y="81026"/>
            <a:ext cx="11226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9"/>
          <p:cNvSpPr txBox="1"/>
          <p:nvPr/>
        </p:nvSpPr>
        <p:spPr>
          <a:xfrm>
            <a:off x="3379725" y="81026"/>
            <a:ext cx="7407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69"/>
          <p:cNvSpPr txBox="1"/>
          <p:nvPr/>
        </p:nvSpPr>
        <p:spPr>
          <a:xfrm>
            <a:off x="4120425" y="81026"/>
            <a:ext cx="13311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</a:t>
            </a:r>
            <a:endParaRPr sz="1300" b="1" dirty="0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9"/>
          <p:cNvSpPr txBox="1"/>
          <p:nvPr/>
        </p:nvSpPr>
        <p:spPr>
          <a:xfrm>
            <a:off x="54515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sz="1300" b="1">
              <a:solidFill>
                <a:srgbClr val="32284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69"/>
          <p:cNvSpPr txBox="1"/>
          <p:nvPr/>
        </p:nvSpPr>
        <p:spPr>
          <a:xfrm>
            <a:off x="7385925" y="81026"/>
            <a:ext cx="19344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1300" b="1" dirty="0">
                <a:solidFill>
                  <a:srgbClr val="A33BDC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</a:t>
            </a:r>
            <a:endParaRPr sz="1300" b="1" dirty="0">
              <a:solidFill>
                <a:srgbClr val="A33B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8" name="Google Shape;498;p69"/>
          <p:cNvGrpSpPr/>
          <p:nvPr/>
        </p:nvGrpSpPr>
        <p:grpSpPr>
          <a:xfrm>
            <a:off x="8510575" y="1107150"/>
            <a:ext cx="256200" cy="2546100"/>
            <a:chOff x="8510575" y="1107150"/>
            <a:chExt cx="256200" cy="2546100"/>
          </a:xfrm>
        </p:grpSpPr>
        <p:sp>
          <p:nvSpPr>
            <p:cNvPr id="499" name="Google Shape;499;p69"/>
            <p:cNvSpPr txBox="1"/>
            <p:nvPr/>
          </p:nvSpPr>
          <p:spPr>
            <a:xfrm rot="-5400000">
              <a:off x="7365625" y="2252100"/>
              <a:ext cx="2546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ru" sz="1100" dirty="0">
                  <a:solidFill>
                    <a:srgbClr val="3228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команда MayDay</a:t>
              </a:r>
              <a:endParaRPr sz="1100" dirty="0">
                <a:solidFill>
                  <a:srgbClr val="32284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00" name="Google Shape;500;p69"/>
            <p:cNvCxnSpPr/>
            <p:nvPr/>
          </p:nvCxnSpPr>
          <p:spPr>
            <a:xfrm rot="10800000">
              <a:off x="8642950" y="3203175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A33B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Рисунок 3" descr="Изображение выглядит как текст, снимок экрана,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0A551C-642F-99B0-651F-231B924B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25" b="11188"/>
          <a:stretch>
            <a:fillRect/>
          </a:stretch>
        </p:blipFill>
        <p:spPr>
          <a:xfrm>
            <a:off x="3181327" y="535980"/>
            <a:ext cx="2314575" cy="43713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B29F93-1ADC-AA5D-5601-ED6D4F75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26" b="11187"/>
          <a:stretch>
            <a:fillRect/>
          </a:stretch>
        </p:blipFill>
        <p:spPr>
          <a:xfrm>
            <a:off x="5924624" y="535980"/>
            <a:ext cx="2314575" cy="43713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E85E67-0B06-9A96-EC4F-730B3D062E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75" b="90117"/>
          <a:stretch>
            <a:fillRect/>
          </a:stretch>
        </p:blipFill>
        <p:spPr>
          <a:xfrm>
            <a:off x="3181326" y="535981"/>
            <a:ext cx="2314575" cy="3296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C8DB62-E9FA-F236-8858-9FCD7EA2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75" b="90117"/>
          <a:stretch>
            <a:fillRect/>
          </a:stretch>
        </p:blipFill>
        <p:spPr>
          <a:xfrm>
            <a:off x="5924624" y="535981"/>
            <a:ext cx="2314575" cy="32962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мультимеди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717E94-43C2-CF94-83C6-92C5CC20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60" b="10421"/>
          <a:stretch>
            <a:fillRect/>
          </a:stretch>
        </p:blipFill>
        <p:spPr>
          <a:xfrm>
            <a:off x="473781" y="535980"/>
            <a:ext cx="2278823" cy="437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226</Words>
  <Application>Microsoft Macintosh PowerPoint</Application>
  <PresentationFormat>Экран (16:9)</PresentationFormat>
  <Paragraphs>89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Montserrat</vt:lpstr>
      <vt:lpstr>Alexandria Medium</vt:lpstr>
      <vt:lpstr>Albert Sans</vt:lpstr>
      <vt:lpstr>Lead Funnel by Slidesgo</vt:lpstr>
      <vt:lpstr>MAX в реализации цифровых услуг и сервисов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 в реализации цифровых услуг и сервисов</dc:title>
  <dc:creator>MSI</dc:creator>
  <cp:lastModifiedBy>Артём Михайлов</cp:lastModifiedBy>
  <cp:revision>8</cp:revision>
  <dcterms:modified xsi:type="dcterms:W3CDTF">2025-12-12T02:52:25Z</dcterms:modified>
</cp:coreProperties>
</file>